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4" r:id="rId1"/>
  </p:sldMasterIdLst>
  <p:sldIdLst>
    <p:sldId id="266" r:id="rId2"/>
    <p:sldId id="257" r:id="rId3"/>
    <p:sldId id="259" r:id="rId4"/>
    <p:sldId id="260" r:id="rId5"/>
    <p:sldId id="267" r:id="rId6"/>
    <p:sldId id="261" r:id="rId7"/>
    <p:sldId id="262" r:id="rId8"/>
    <p:sldId id="263" r:id="rId9"/>
    <p:sldId id="264" r:id="rId10"/>
    <p:sldId id="265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70" d="100"/>
          <a:sy n="70" d="100"/>
        </p:scale>
        <p:origin x="228" y="-2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Oval 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76279" y="1792223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83E2FBEC-0782-49F2-88B6-4BEA24C60448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63575" y="3226820"/>
            <a:ext cx="3859795" cy="304801"/>
          </a:xfrm>
        </p:spPr>
        <p:txBody>
          <a:bodyPr anchor="b"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/>
            </a:lvl1pPr>
          </a:lstStyle>
          <a:p>
            <a:fld id="{CF3A9D5D-A1DA-4FAD-B256-3BE16D4D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483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2FBEC-0782-49F2-88B6-4BEA24C60448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9D5D-A1DA-4FAD-B256-3BE16D4D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009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7644"/>
            <a:ext cx="4351023" cy="2283823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2FBEC-0782-49F2-88B6-4BEA24C60448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9D5D-A1DA-4FAD-B256-3BE16D4D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2422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1368" y="2603500"/>
            <a:ext cx="4828744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1" y="2603500"/>
            <a:ext cx="4825159" cy="33777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2FBEC-0782-49F2-88B6-4BEA24C60448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9D5D-A1DA-4FAD-B256-3BE16D4D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644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36063"/>
            <a:ext cx="48251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212326"/>
            <a:ext cx="4825158" cy="2807476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499"/>
            <a:ext cx="4825160" cy="60882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212327"/>
            <a:ext cx="4825159" cy="280747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2FBEC-0782-49F2-88B6-4BEA24C60448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9D5D-A1DA-4FAD-B256-3BE16D4D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581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2FBEC-0782-49F2-88B6-4BEA24C60448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9D5D-A1DA-4FAD-B256-3BE16D4D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29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2FBEC-0782-49F2-88B6-4BEA24C60448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9D5D-A1DA-4FAD-B256-3BE16D4D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44637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5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2FBEC-0782-49F2-88B6-4BEA24C60448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9D5D-A1DA-4FAD-B256-3BE16D4D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842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2" y="1143000"/>
            <a:ext cx="3227192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2FBEC-0782-49F2-88B6-4BEA24C60448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9D5D-A1DA-4FAD-B256-3BE16D4D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8142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965945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6" y="5532683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2FBEC-0782-49F2-88B6-4BEA24C60448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9D5D-A1DA-4FAD-B256-3BE16D4D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368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3416"/>
            <a:ext cx="8825659" cy="1379755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2FBEC-0782-49F2-88B6-4BEA24C60448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9D5D-A1DA-4FAD-B256-3BE16D4D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60577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1" name="TextBox 10"/>
          <p:cNvSpPr txBox="1"/>
          <p:nvPr/>
        </p:nvSpPr>
        <p:spPr bwMode="gray">
          <a:xfrm>
            <a:off x="898295" y="603589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705137" y="261378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/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705034"/>
          </a:xfrm>
        </p:spPr>
        <p:txBody>
          <a:bodyPr anchor="ctr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86515"/>
            <a:ext cx="7725772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14393"/>
            <a:ext cx="8825659" cy="1012664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2FBEC-0782-49F2-88B6-4BEA24C60448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9D5D-A1DA-4FAD-B256-3BE16D4D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2136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2404477"/>
            <a:ext cx="8825659" cy="178870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38587" y="5024967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2FBEC-0782-49F2-88B6-4BEA24C60448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9D5D-A1DA-4FAD-B256-3BE16D4D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9427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10999"/>
            <a:ext cx="312916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87261"/>
            <a:ext cx="3129168" cy="283979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10999"/>
            <a:ext cx="31453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87261"/>
            <a:ext cx="3145380" cy="283979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1" y="2603500"/>
            <a:ext cx="315744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87261"/>
            <a:ext cx="3161029" cy="2839794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2FBEC-0782-49F2-88B6-4BEA24C60448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9D5D-A1DA-4FAD-B256-3BE16D4D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1398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20744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1246"/>
            <a:ext cx="2691242" cy="158376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3" y="5109107"/>
            <a:ext cx="3020745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42840"/>
            <a:ext cx="2691242" cy="155217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7"/>
            <a:ext cx="3050438" cy="92140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4" y="4532845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18992"/>
            <a:ext cx="2691242" cy="1576018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4" y="5109107"/>
            <a:ext cx="3054127" cy="89634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2FBEC-0782-49F2-88B6-4BEA24C60448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9D5D-A1DA-4FAD-B256-3BE16D4D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49858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"/>
          <p:cNvSpPr>
            <a:spLocks noGrp="1"/>
          </p:cNvSpPr>
          <p:nvPr>
            <p:ph type="title"/>
          </p:nvPr>
        </p:nvSpPr>
        <p:spPr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2FBEC-0782-49F2-88B6-4BEA24C60448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9D5D-A1DA-4FAD-B256-3BE16D4D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29156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97430"/>
            <a:ext cx="1409965" cy="4729626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97429"/>
            <a:ext cx="6247546" cy="472962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2FBEC-0782-49F2-88B6-4BEA24C60448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3A9D5D-A1DA-4FAD-B256-3BE16D4D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71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42000"/>
                    <a:hueMod val="42000"/>
                    <a:satMod val="124000"/>
                    <a:lumMod val="62000"/>
                  </a:schemeClr>
                  <a:schemeClr val="dk2">
                    <a:tint val="96000"/>
                    <a:satMod val="130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Oval 40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9" name="Oval 3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1587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4000"/>
                  </a:schemeClr>
                </a:gs>
                <a:gs pos="73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Oval 3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49" name="Oval 48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1000"/>
                  </a:schemeClr>
                </a:gs>
                <a:gs pos="75000">
                  <a:schemeClr val="accent1">
                    <a:lumMod val="60000"/>
                    <a:lumOff val="40000"/>
                    <a:alpha val="0"/>
                  </a:schemeClr>
                </a:gs>
                <a:gs pos="36000">
                  <a:schemeClr val="accent1">
                    <a:lumMod val="60000"/>
                    <a:lumOff val="40000"/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523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10000"/>
                  </a:schemeClr>
                </a:gs>
                <a:gs pos="66000">
                  <a:schemeClr val="accent1">
                    <a:lumMod val="60000"/>
                    <a:lumOff val="40000"/>
                    <a:alpha val="0"/>
                  </a:schemeClr>
                </a:gs>
                <a:gs pos="31000">
                  <a:schemeClr val="accent1">
                    <a:lumMod val="60000"/>
                    <a:lumOff val="40000"/>
                    <a:alpha val="5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6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47920"/>
            <a:ext cx="8761413" cy="7284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9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0938" y="6394407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83E2FBEC-0782-49F2-88B6-4BEA24C60448}" type="datetimeFigureOut">
              <a:rPr lang="en-US" smtClean="0"/>
              <a:t>11/18/2018</a:t>
            </a:fld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0443728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CF3A9D5D-A1DA-4FAD-B256-3BE16D4D84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5901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899" r:id="rId5"/>
    <p:sldLayoutId id="2147483900" r:id="rId6"/>
    <p:sldLayoutId id="2147483901" r:id="rId7"/>
    <p:sldLayoutId id="2147483902" r:id="rId8"/>
    <p:sldLayoutId id="2147483903" r:id="rId9"/>
    <p:sldLayoutId id="2147483904" r:id="rId10"/>
    <p:sldLayoutId id="2147483905" r:id="rId11"/>
    <p:sldLayoutId id="2147483906" r:id="rId12"/>
    <p:sldLayoutId id="2147483907" r:id="rId13"/>
    <p:sldLayoutId id="2147483908" r:id="rId14"/>
    <p:sldLayoutId id="2147483909" r:id="rId15"/>
    <p:sldLayoutId id="2147483910" r:id="rId16"/>
    <p:sldLayoutId id="2147483911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600891"/>
            <a:ext cx="8825658" cy="3892731"/>
          </a:xfrm>
        </p:spPr>
        <p:txBody>
          <a:bodyPr/>
          <a:lstStyle/>
          <a:p>
            <a:pPr algn="ctr"/>
            <a:r>
              <a:rPr lang="en-US" sz="4000" dirty="0" smtClean="0"/>
              <a:t>Name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>Post-traumatic disorder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73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200000"/>
              </a:lnSpc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Suicidal Ideation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403567"/>
            <a:ext cx="8761413" cy="4284616"/>
          </a:xfrm>
        </p:spPr>
        <p:txBody>
          <a:bodyPr>
            <a:noAutofit/>
          </a:bodyPr>
          <a:lstStyle/>
          <a:p>
            <a:pPr marL="0" indent="0">
              <a:lnSpc>
                <a:spcPct val="2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 individual diagnosed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PTSD in his or her life is more likely to attempt suicide. </a:t>
            </a:r>
            <a:endParaRPr lang="en-US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2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xperiencing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or developing a post-traumatic stress order can lead to a considerable impact on an individual’s life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>
              <a:lnSpc>
                <a:spcPct val="2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PTSD has severe symptoms that can make an individual regularly feel afraid and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isolated which will make it difficult to interact with coworkers at the workplace.</a:t>
            </a:r>
          </a:p>
          <a:p>
            <a:pPr marL="0" indent="0">
              <a:lnSpc>
                <a:spcPct val="2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Furthermore, people who experience PTSD usually feel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depressed. He many eventually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lose hope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escaping the symptoms therefore contemplate taking his nor her own life. </a:t>
            </a: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will affect working abilities at the workplace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210000"/>
              </a:lnSpc>
            </a:pP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4093712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Speech intermittently illogical, obscure, or irrelevant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>
              <a:lnSpc>
                <a:spcPct val="2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smtClean="0"/>
              <a:t>An individual with PTSD will find it difficult to associate with his/her coworkers since he wont be able to communicate effectively.</a:t>
            </a:r>
          </a:p>
          <a:p>
            <a:pPr indent="0">
              <a:lnSpc>
                <a:spcPct val="2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smtClean="0"/>
              <a:t>If you have PTSD, you will speak irrelevant words which will make it difficult to relate with your employers, coworkers and customers.</a:t>
            </a:r>
          </a:p>
          <a:p>
            <a:pPr indent="0">
              <a:lnSpc>
                <a:spcPct val="2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 smtClean="0"/>
              <a:t>Hence, it will prove difficult to maintain your job.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41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Near-continuous panic or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depression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lnSpc>
                <a:spcPct val="2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Panic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incidences of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depression has been reported as a primary symptom of PTSD. </a:t>
            </a:r>
          </a:p>
          <a:p>
            <a:pPr>
              <a:lnSpc>
                <a:spcPct val="2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Many employment opportunities at the work place require an individual to function independently. Those jobs also require an individual to be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appropriate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his or her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interactions with other individuals. </a:t>
            </a:r>
          </a:p>
          <a:p>
            <a:pPr>
              <a:lnSpc>
                <a:spcPct val="2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your post-traumatic stress order prevents an individual an individual from functioning effectively and independently, it will probably affect his or her ability to work at these jobs. </a:t>
            </a:r>
          </a:p>
          <a:p>
            <a:pPr>
              <a:lnSpc>
                <a:spcPct val="22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example, an individual diagnosed with PTSD will have panics which will make it impossible for the guy to use a typing machine at the work place.</a:t>
            </a:r>
          </a:p>
          <a:p>
            <a:pPr marL="0" indent="0">
              <a:lnSpc>
                <a:spcPct val="220000"/>
              </a:lnSpc>
              <a:spcBef>
                <a:spcPts val="0"/>
              </a:spcBef>
              <a:buNone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180000">
              <a:lnSpc>
                <a:spcPct val="200000"/>
              </a:lnSpc>
              <a:spcBef>
                <a:spcPts val="0"/>
              </a:spcBef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512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18011"/>
            <a:ext cx="8761413" cy="1841863"/>
          </a:xfrm>
        </p:spPr>
        <p:txBody>
          <a:bodyPr/>
          <a:lstStyle/>
          <a:p>
            <a:pPr algn="ctr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Obsession rituals which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hinder one’s routine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activities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499"/>
            <a:ext cx="8761413" cy="3666671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2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individual’s PTSD may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time quite more time to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do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 or her routine activities. </a:t>
            </a:r>
          </a:p>
          <a:p>
            <a:pPr>
              <a:lnSpc>
                <a:spcPct val="2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has an adverse affect on 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ability of an individual to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sustain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his job or employment activity.</a:t>
            </a:r>
          </a:p>
          <a:p>
            <a:pPr>
              <a:lnSpc>
                <a:spcPct val="2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example, an individual diagnosed with post-trauma stress order will have a problem with thinking, judgement and mood which will slow his rate of doing work.</a:t>
            </a:r>
          </a:p>
          <a:p>
            <a:pPr>
              <a:lnSpc>
                <a:spcPct val="20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particular person may lose the job since most employers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want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their routine tasks to be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accomplished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specified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tim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eline.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627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mpaired impulse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2000" dirty="0" smtClean="0"/>
              <a:t>Impulse control affects many </a:t>
            </a:r>
            <a:r>
              <a:rPr lang="en-US" sz="2000" dirty="0" smtClean="0"/>
              <a:t>PTSD patients  in that almost </a:t>
            </a:r>
            <a:r>
              <a:rPr lang="en-US" sz="2000" dirty="0" smtClean="0"/>
              <a:t>all workers </a:t>
            </a:r>
            <a:r>
              <a:rPr lang="en-US" sz="2000" dirty="0" smtClean="0"/>
              <a:t>are expected to exercise a typical </a:t>
            </a:r>
            <a:r>
              <a:rPr lang="en-US" sz="2000" dirty="0" smtClean="0"/>
              <a:t>of behavior </a:t>
            </a:r>
            <a:r>
              <a:rPr lang="en-US" sz="2000" dirty="0" smtClean="0"/>
              <a:t>at their place </a:t>
            </a:r>
            <a:r>
              <a:rPr lang="en-US" sz="2000" dirty="0"/>
              <a:t>o</a:t>
            </a:r>
            <a:r>
              <a:rPr lang="en-US" sz="2000" dirty="0" smtClean="0"/>
              <a:t>f work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en-US" sz="2000" dirty="0" smtClean="0"/>
              <a:t>Note </a:t>
            </a:r>
            <a:r>
              <a:rPr lang="en-US" sz="2000" dirty="0" smtClean="0"/>
              <a:t>that most jobs </a:t>
            </a:r>
            <a:r>
              <a:rPr lang="en-US" sz="2000" dirty="0" smtClean="0"/>
              <a:t>requires one to work in coordination with other </a:t>
            </a:r>
            <a:r>
              <a:rPr lang="en-US" sz="2000" smtClean="0"/>
              <a:t>people; Hence</a:t>
            </a:r>
            <a:r>
              <a:rPr lang="en-US" sz="2000" dirty="0" smtClean="0"/>
              <a:t>, One’s PTSD will cause him or her to lose control of his or her emotions, which will prevent the individual from working</a:t>
            </a:r>
            <a:r>
              <a:rPr lang="en-US" dirty="0" smtClean="0"/>
              <a:t>. </a:t>
            </a:r>
          </a:p>
          <a:p>
            <a:pPr marL="0" indent="0">
              <a:lnSpc>
                <a:spcPct val="220000"/>
              </a:lnSpc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2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Spatial disorientation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99091" y="2694940"/>
            <a:ext cx="8761413" cy="3416300"/>
          </a:xfrm>
        </p:spPr>
        <p:txBody>
          <a:bodyPr/>
          <a:lstStyle/>
          <a:p>
            <a:pPr indent="0">
              <a:lnSpc>
                <a:spcPct val="2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dirty="0" smtClean="0"/>
              <a:t>A person with PTSD may at times get lost on routes that he is well familiar with.</a:t>
            </a:r>
          </a:p>
          <a:p>
            <a:pPr indent="0">
              <a:lnSpc>
                <a:spcPct val="2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dirty="0" smtClean="0"/>
              <a:t>You can lose you job if you forget the routes to your job.</a:t>
            </a:r>
          </a:p>
          <a:p>
            <a:pPr indent="0">
              <a:lnSpc>
                <a:spcPct val="2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dirty="0" smtClean="0"/>
              <a:t>For instance, if a pilot forgets his routes, he may cause an accident hence losing his job.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818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</a:t>
            </a:r>
            <a:r>
              <a:rPr lang="en-US" dirty="0" smtClean="0"/>
              <a:t>eglect </a:t>
            </a:r>
            <a:r>
              <a:rPr lang="en-US" dirty="0"/>
              <a:t>of personal appearance and hygiene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indent="0">
              <a:lnSpc>
                <a:spcPct val="220000"/>
              </a:lnSpc>
            </a:pPr>
            <a:r>
              <a:rPr lang="en-US" sz="1400" dirty="0" smtClean="0"/>
              <a:t>In some cases, post-traumatic stress disorder affects the personal appearance and hygiene of an individual.</a:t>
            </a:r>
          </a:p>
          <a:p>
            <a:pPr indent="0">
              <a:lnSpc>
                <a:spcPct val="220000"/>
              </a:lnSpc>
            </a:pPr>
            <a:r>
              <a:rPr lang="en-US" sz="1400" dirty="0" smtClean="0"/>
              <a:t>Many </a:t>
            </a:r>
            <a:r>
              <a:rPr lang="en-US" sz="1400" dirty="0" smtClean="0"/>
              <a:t>people </a:t>
            </a:r>
            <a:r>
              <a:rPr lang="en-US" sz="1400" dirty="0" smtClean="0"/>
              <a:t>suffering from the  PTSD condition  might not have energy or attention </a:t>
            </a:r>
            <a:r>
              <a:rPr lang="en-US" sz="1400" dirty="0" smtClean="0"/>
              <a:t>to ensure that they observe personal hygiene and appearance, however, employees will judge him or her on the basis of his hygiene </a:t>
            </a:r>
            <a:r>
              <a:rPr lang="en-US" sz="1400" dirty="0" smtClean="0"/>
              <a:t>as well as  </a:t>
            </a:r>
            <a:r>
              <a:rPr lang="en-US" sz="1400" dirty="0" smtClean="0"/>
              <a:t>appearance. </a:t>
            </a:r>
          </a:p>
          <a:p>
            <a:pPr indent="0">
              <a:lnSpc>
                <a:spcPct val="220000"/>
              </a:lnSpc>
            </a:pPr>
            <a:r>
              <a:rPr lang="en-US" sz="1400" dirty="0" smtClean="0"/>
              <a:t>Clients will tend to judge </a:t>
            </a:r>
            <a:r>
              <a:rPr lang="en-US" sz="1400" dirty="0" smtClean="0"/>
              <a:t>the individual as well. Thus, </a:t>
            </a:r>
            <a:r>
              <a:rPr lang="en-US" sz="1400" dirty="0" smtClean="0"/>
              <a:t>that means that if  </a:t>
            </a:r>
            <a:r>
              <a:rPr lang="en-US" sz="1400" dirty="0" smtClean="0"/>
              <a:t>PTSD makes it hard to maintain </a:t>
            </a:r>
            <a:r>
              <a:rPr lang="en-US" sz="1400" dirty="0" smtClean="0"/>
              <a:t>one’s</a:t>
            </a:r>
            <a:r>
              <a:rPr lang="en-US" sz="1400" dirty="0" smtClean="0"/>
              <a:t> </a:t>
            </a:r>
            <a:r>
              <a:rPr lang="en-US" sz="1400" dirty="0" smtClean="0"/>
              <a:t>appearance and hygiene, then it will </a:t>
            </a:r>
            <a:r>
              <a:rPr lang="en-US" sz="1400" dirty="0" smtClean="0"/>
              <a:t>directly affect one’s </a:t>
            </a:r>
            <a:r>
              <a:rPr lang="en-US" sz="1400" dirty="0" smtClean="0"/>
              <a:t>ability to </a:t>
            </a:r>
            <a:r>
              <a:rPr lang="en-US" sz="1400" dirty="0" smtClean="0"/>
              <a:t>function efficiently at the workplace</a:t>
            </a:r>
            <a:r>
              <a:rPr lang="en-US" sz="1400" dirty="0" smtClean="0"/>
              <a:t>. </a:t>
            </a:r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602473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ifficulty in adapting to stressful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circumstances</a:t>
            </a:r>
            <a:endParaRPr lang="en-US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200000"/>
              </a:lnSpc>
              <a:spcBef>
                <a:spcPts val="0"/>
              </a:spcBef>
            </a:pPr>
            <a:r>
              <a:rPr lang="en-US" dirty="0" smtClean="0"/>
              <a:t>All jobs are stressful at one point.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</a:pPr>
            <a:r>
              <a:rPr lang="en-US" dirty="0" smtClean="0"/>
              <a:t>PTSD prevents people from responding to stress from work.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</a:pPr>
            <a:r>
              <a:rPr lang="en-US" dirty="0" smtClean="0"/>
              <a:t>it means that if you are unable to respond or adapt to stress at work, then you will be unable to work entirely.</a:t>
            </a:r>
          </a:p>
          <a:p>
            <a:pPr marL="0" indent="0">
              <a:lnSpc>
                <a:spcPct val="200000"/>
              </a:lnSpc>
              <a:spcBef>
                <a:spcPts val="0"/>
              </a:spcBef>
            </a:pPr>
            <a:r>
              <a:rPr lang="en-US" dirty="0" smtClean="0"/>
              <a:t>Therefore, you will qualify for TDIU (total disability individual </a:t>
            </a:r>
            <a:r>
              <a:rPr lang="en-US" dirty="0" err="1" smtClean="0"/>
              <a:t>unemployability</a:t>
            </a:r>
            <a:r>
              <a:rPr lang="en-US" dirty="0" smtClean="0"/>
              <a:t>) since </a:t>
            </a:r>
            <a:r>
              <a:rPr lang="en-US" dirty="0" smtClean="0"/>
              <a:t>you are unable to maintain employment.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999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Inability to establish and maintain effective relationships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1800" dirty="0" smtClean="0"/>
              <a:t>In a workplace, an employee has to </a:t>
            </a:r>
            <a:r>
              <a:rPr lang="en-US" sz="1800" dirty="0" smtClean="0"/>
              <a:t>uphold </a:t>
            </a:r>
            <a:r>
              <a:rPr lang="en-US" sz="1800" dirty="0" smtClean="0"/>
              <a:t>an effective relationship with his employers, coworkers, </a:t>
            </a:r>
            <a:r>
              <a:rPr lang="en-US" sz="1800" dirty="0" smtClean="0"/>
              <a:t>supervisors</a:t>
            </a:r>
            <a:r>
              <a:rPr lang="en-US" sz="1800" dirty="0"/>
              <a:t> </a:t>
            </a:r>
            <a:r>
              <a:rPr lang="en-US" sz="1800" dirty="0" smtClean="0"/>
              <a:t>and </a:t>
            </a:r>
            <a:r>
              <a:rPr lang="en-US" sz="1800" dirty="0" smtClean="0"/>
              <a:t> vendors. </a:t>
            </a:r>
          </a:p>
          <a:p>
            <a:pPr lvl="1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1800" dirty="0" smtClean="0"/>
              <a:t>An </a:t>
            </a:r>
            <a:r>
              <a:rPr lang="en-US" sz="1800" dirty="0" smtClean="0"/>
              <a:t>individual’s PTSD may </a:t>
            </a:r>
            <a:r>
              <a:rPr lang="en-US" sz="1800" dirty="0" smtClean="0"/>
              <a:t>inhibit </a:t>
            </a:r>
            <a:r>
              <a:rPr lang="en-US" sz="1800" dirty="0" smtClean="0"/>
              <a:t>him or her from effectively establishing and </a:t>
            </a:r>
            <a:r>
              <a:rPr lang="en-US" sz="1800" dirty="0" smtClean="0"/>
              <a:t>retaining such kinds of relationships</a:t>
            </a:r>
            <a:r>
              <a:rPr lang="en-US" sz="1800" dirty="0" smtClean="0"/>
              <a:t>. </a:t>
            </a:r>
          </a:p>
          <a:p>
            <a:pPr lvl="1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en-US" sz="1800" dirty="0" smtClean="0"/>
              <a:t>This will apparently affect his or her ability to </a:t>
            </a:r>
            <a:r>
              <a:rPr lang="en-US" sz="1800" dirty="0" smtClean="0"/>
              <a:t>work effectively  as most jobs requires one to work as a group.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084193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-18000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dirty="0"/>
              <a:t>United States. (1992). </a:t>
            </a:r>
            <a:r>
              <a:rPr lang="en-US" i="1" dirty="0"/>
              <a:t>PCT: Post traumatic stress disorder clinical team</a:t>
            </a:r>
            <a:r>
              <a:rPr lang="en-US" dirty="0" smtClean="0"/>
              <a:t>.</a:t>
            </a:r>
          </a:p>
          <a:p>
            <a:pPr marL="0" indent="-18000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dirty="0"/>
              <a:t>United States., &amp; Job Accommodation Network (U.S.). (2010). </a:t>
            </a:r>
            <a:r>
              <a:rPr lang="en-US" i="1" dirty="0"/>
              <a:t>Employees with post traumatic stress disorder</a:t>
            </a:r>
            <a:r>
              <a:rPr lang="en-US" dirty="0"/>
              <a:t>. Washington, D.C.: U.S. Dept. of Labor, Office of Disability Employment Policy</a:t>
            </a:r>
            <a:r>
              <a:rPr lang="en-US" dirty="0" smtClean="0"/>
              <a:t>.</a:t>
            </a:r>
          </a:p>
          <a:p>
            <a:pPr marL="0" indent="-180000">
              <a:lnSpc>
                <a:spcPct val="200000"/>
              </a:lnSpc>
              <a:spcBef>
                <a:spcPts val="0"/>
              </a:spcBef>
              <a:buNone/>
            </a:pPr>
            <a:r>
              <a:rPr lang="en-US" dirty="0"/>
              <a:t>Thomas, P. (2008). </a:t>
            </a:r>
            <a:r>
              <a:rPr lang="en-US" i="1" dirty="0"/>
              <a:t>Post traumatic stress disorder</a:t>
            </a:r>
            <a:r>
              <a:rPr lang="en-US" dirty="0"/>
              <a:t>. Farmington Hills, MI: Lucent Books.</a:t>
            </a:r>
          </a:p>
        </p:txBody>
      </p:sp>
    </p:spTree>
    <p:extLst>
      <p:ext uri="{BB962C8B-B14F-4D97-AF65-F5344CB8AC3E}">
        <p14:creationId xmlns:p14="http://schemas.microsoft.com/office/powerpoint/2010/main" val="18710437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 Boardroom" id="{FC33163D-4339-46B1-8EED-24C834239D99}" vid="{BF1C4790-FE3C-4020-8CA7-00621DA7BBB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183</TotalTime>
  <Words>749</Words>
  <Application>Microsoft Office PowerPoint</Application>
  <PresentationFormat>Custom</PresentationFormat>
  <Paragraphs>46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Ion Boardroom</vt:lpstr>
      <vt:lpstr>Name  Post-traumatic disorder</vt:lpstr>
      <vt:lpstr>Suicidal Ideation</vt:lpstr>
      <vt:lpstr>Speech intermittently illogical, obscure, or irrelevant</vt:lpstr>
      <vt:lpstr>Near-continuous panic or depression</vt:lpstr>
      <vt:lpstr>Obsession rituals which hinder one’s routine activities</vt:lpstr>
      <vt:lpstr>Impaired impulse control</vt:lpstr>
      <vt:lpstr>Spatial disorientation</vt:lpstr>
      <vt:lpstr>Neglect of personal appearance and hygiene </vt:lpstr>
      <vt:lpstr>Difficulty in adapting to stressful circumstances</vt:lpstr>
      <vt:lpstr>Inability to establish and maintain effective relationships </vt:lpstr>
      <vt:lpstr>References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Titus Simiyu</dc:creator>
  <cp:lastModifiedBy>Kanyoi</cp:lastModifiedBy>
  <cp:revision>28</cp:revision>
  <dcterms:created xsi:type="dcterms:W3CDTF">2018-11-18T16:04:03Z</dcterms:created>
  <dcterms:modified xsi:type="dcterms:W3CDTF">2018-11-18T19:13:11Z</dcterms:modified>
</cp:coreProperties>
</file>